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en-US" sz="3600" dirty="0" smtClean="0"/>
              <a:t> </a:t>
            </a:r>
            <a:r>
              <a:rPr lang="ar-SA" sz="3600" b="1" u="sng" dirty="0" smtClean="0">
                <a:solidFill>
                  <a:srgbClr val="FF0000"/>
                </a:solidFill>
              </a:rPr>
              <a:t>خامساً : علاقة علم الاجتماع بعلم الاقتصاد</a:t>
            </a:r>
            <a:r>
              <a:rPr lang="en-US" sz="3600" dirty="0" smtClean="0"/>
              <a:t/>
            </a:r>
            <a:br>
              <a:rPr lang="en-US" sz="3600" dirty="0" smtClean="0"/>
            </a:br>
            <a:r>
              <a:rPr lang="ar-SA" sz="3600" dirty="0" smtClean="0"/>
              <a:t>    يهتم علم الاقتصاد بصفة عامة بدراسة إنتاج السلع والخدمات وتوزيعها. </a:t>
            </a:r>
            <a:r>
              <a:rPr lang="en-US" sz="3600" dirty="0" smtClean="0"/>
              <a:t/>
            </a:r>
            <a:br>
              <a:rPr lang="en-US" sz="3600" dirty="0" smtClean="0"/>
            </a:br>
            <a:r>
              <a:rPr lang="ar-IQ" sz="3600" dirty="0" smtClean="0"/>
              <a:t>    </a:t>
            </a:r>
            <a:r>
              <a:rPr lang="ar-SA" sz="3600" dirty="0" smtClean="0"/>
              <a:t>يلتقي علم الاقتصاد </a:t>
            </a:r>
            <a:r>
              <a:rPr lang="ar-SA" sz="3600" dirty="0" err="1" smtClean="0"/>
              <a:t>و</a:t>
            </a:r>
            <a:r>
              <a:rPr lang="ar-SA" sz="3600" dirty="0" smtClean="0"/>
              <a:t> علم الاجتماع في أكثر من موضوع  ، فالثروة التي هي بؤرة علم الاقتصاد لا توجد إلا في المجتمع </a:t>
            </a:r>
            <a:r>
              <a:rPr lang="ar-SA" sz="3600" dirty="0" err="1" smtClean="0"/>
              <a:t>و</a:t>
            </a:r>
            <a:r>
              <a:rPr lang="ar-SA" sz="3600" dirty="0" smtClean="0"/>
              <a:t> لا تنتج إلا عن طريق الأيدي العاملة </a:t>
            </a:r>
            <a:r>
              <a:rPr lang="ar-SA" sz="3600" dirty="0" err="1" smtClean="0"/>
              <a:t>و</a:t>
            </a:r>
            <a:r>
              <a:rPr lang="ar-SA" sz="3600" dirty="0" smtClean="0"/>
              <a:t> لا تتناول إلا بين أفراد تربطهم نظم </a:t>
            </a:r>
            <a:r>
              <a:rPr lang="ar-SA" sz="3600" dirty="0" err="1" smtClean="0"/>
              <a:t>و</a:t>
            </a:r>
            <a:r>
              <a:rPr lang="ar-SA" sz="3600" dirty="0" smtClean="0"/>
              <a:t> أوضاع اجتماعية ، كما يهتم علماء الاجتماع بدراسة العلاقات الاقتصادية بين العمال </a:t>
            </a:r>
            <a:r>
              <a:rPr lang="ar-SA" sz="3600" dirty="0" err="1" smtClean="0"/>
              <a:t>و</a:t>
            </a:r>
            <a:r>
              <a:rPr lang="ar-SA" sz="3600" dirty="0" smtClean="0"/>
              <a:t> أصحاب الأعمال أي بين العمل </a:t>
            </a:r>
            <a:r>
              <a:rPr lang="ar-SA" sz="3600" dirty="0" err="1" smtClean="0"/>
              <a:t>و</a:t>
            </a:r>
            <a:r>
              <a:rPr lang="ar-SA" sz="3600" dirty="0" smtClean="0"/>
              <a:t> رأس المال ، الذي أصبح قوة جمعية لأنه ثمرة الجهد الذي يبذله أفراد المجتمع منذ القدم ، </a:t>
            </a:r>
            <a:r>
              <a:rPr lang="ar-SA" sz="3600" dirty="0" err="1" smtClean="0"/>
              <a:t>و</a:t>
            </a:r>
            <a:r>
              <a:rPr lang="ar-SA" sz="3600" dirty="0" smtClean="0"/>
              <a:t> من هنا نشأت النظريات الاشتراكية التي مهدت لقيام نظم سياسية </a:t>
            </a:r>
            <a:r>
              <a:rPr lang="ar-SA" sz="3600" dirty="0" err="1" smtClean="0"/>
              <a:t>و</a:t>
            </a:r>
            <a:r>
              <a:rPr lang="ar-SA" sz="3600" dirty="0" smtClean="0"/>
              <a:t> اجتماعية </a:t>
            </a:r>
            <a:r>
              <a:rPr lang="ar-SA" sz="3600" dirty="0" err="1" smtClean="0"/>
              <a:t>و</a:t>
            </a:r>
            <a:r>
              <a:rPr lang="ar-SA" sz="3600" dirty="0" smtClean="0"/>
              <a:t> تستند إلى أسس اقتصادية</a:t>
            </a:r>
            <a:r>
              <a:rPr lang="en-US" sz="3600" dirty="0" smtClean="0"/>
              <a:t>. </a:t>
            </a:r>
            <a:endParaRPr lang="ar-SA" sz="3600" dirty="0"/>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400" b="1" u="sng" dirty="0" smtClean="0"/>
              <a:t>سادساً: علاقة علم الاجتماع بعلم السياسة</a:t>
            </a:r>
            <a:r>
              <a:rPr lang="en-US" sz="2400" dirty="0" smtClean="0"/>
              <a:t/>
            </a:r>
            <a:br>
              <a:rPr lang="en-US" sz="2400" dirty="0" smtClean="0"/>
            </a:br>
            <a:r>
              <a:rPr lang="en-US" sz="2400" dirty="0" smtClean="0"/>
              <a:t>     </a:t>
            </a:r>
            <a:r>
              <a:rPr lang="ar-SA" sz="2400" dirty="0" smtClean="0"/>
              <a:t>يتكون علم السياسة من فرعين رئيسيين الأول يبحث في النظريات السياسية </a:t>
            </a:r>
            <a:r>
              <a:rPr lang="ar-SA" sz="2400" dirty="0" err="1" smtClean="0"/>
              <a:t>و</a:t>
            </a:r>
            <a:r>
              <a:rPr lang="ar-SA" sz="2400" dirty="0" smtClean="0"/>
              <a:t> الثاني يدرس الإدارة ، </a:t>
            </a:r>
            <a:r>
              <a:rPr lang="ar-SA" sz="2400" dirty="0" err="1" smtClean="0"/>
              <a:t>و</a:t>
            </a:r>
            <a:r>
              <a:rPr lang="ar-SA" sz="2400" dirty="0" smtClean="0"/>
              <a:t> لا يتطرق أي من الفرعين إلى دراسة السلوك السياسي، </a:t>
            </a:r>
            <a:r>
              <a:rPr lang="ar-SA" sz="2400" dirty="0" err="1" smtClean="0"/>
              <a:t>و</a:t>
            </a:r>
            <a:r>
              <a:rPr lang="ar-SA" sz="2400" dirty="0" smtClean="0"/>
              <a:t> تهتم النظريات السياسية بدراسة الأفكار المتعلقة بالحكومات منذ "أفلاطون" </a:t>
            </a:r>
            <a:r>
              <a:rPr lang="ar-SA" sz="2400" dirty="0" err="1" smtClean="0"/>
              <a:t>و</a:t>
            </a:r>
            <a:r>
              <a:rPr lang="ar-SA" sz="2400" dirty="0" smtClean="0"/>
              <a:t> "</a:t>
            </a:r>
            <a:r>
              <a:rPr lang="ar-SA" sz="2400" dirty="0" err="1" smtClean="0"/>
              <a:t>ميكيافيللي</a:t>
            </a:r>
            <a:r>
              <a:rPr lang="ar-SA" sz="2400" dirty="0" smtClean="0"/>
              <a:t>" </a:t>
            </a:r>
            <a:r>
              <a:rPr lang="ar-SA" sz="2400" dirty="0" err="1" smtClean="0"/>
              <a:t>و</a:t>
            </a:r>
            <a:r>
              <a:rPr lang="ar-SA" sz="2400" dirty="0" smtClean="0"/>
              <a:t> من "روسو "إلى "ماركس"، أما الفرع الخاص بالإدارة المحلية فيعنى بصفة عامة بوصف البناء الحكومي </a:t>
            </a:r>
            <a:r>
              <a:rPr lang="ar-SA" sz="2400" dirty="0" err="1" smtClean="0"/>
              <a:t>و</a:t>
            </a:r>
            <a:r>
              <a:rPr lang="ar-SA" sz="2400" dirty="0" smtClean="0"/>
              <a:t> وظائف الأجهزة المختلفة المكونة له </a:t>
            </a:r>
            <a:r>
              <a:rPr lang="ar-SA" sz="2400" dirty="0" err="1" smtClean="0"/>
              <a:t>و</a:t>
            </a:r>
            <a:r>
              <a:rPr lang="ar-SA" sz="2400" dirty="0" smtClean="0"/>
              <a:t> هكذا يق</a:t>
            </a:r>
            <a:r>
              <a:rPr lang="ar-IQ" sz="2400" dirty="0" smtClean="0"/>
              <a:t>ت</a:t>
            </a:r>
            <a:r>
              <a:rPr lang="ar-SA" sz="2400" dirty="0" smtClean="0"/>
              <a:t>صر علم السياسة جهوده على دراسة السلطة مجسدة في الأجهزة الرسمية </a:t>
            </a:r>
            <a:r>
              <a:rPr lang="ar-SA" sz="2400" dirty="0" err="1" smtClean="0"/>
              <a:t>و</a:t>
            </a:r>
            <a:r>
              <a:rPr lang="ar-SA" sz="2400" dirty="0" smtClean="0"/>
              <a:t> دراسة العمليات التي تحدث داخل نطاق الجهاز فيما بينها، بينما يهتم علم الاجتماع بدراسة كافة جوانب </a:t>
            </a:r>
            <a:r>
              <a:rPr lang="ar-SA" sz="2400" dirty="0" err="1" smtClean="0"/>
              <a:t>االمجتمع</a:t>
            </a:r>
            <a:r>
              <a:rPr lang="ar-SA" sz="2400" dirty="0" smtClean="0"/>
              <a:t> والعلاقات المتبادلة بين مختلف الهيئات </a:t>
            </a:r>
            <a:r>
              <a:rPr lang="ar-SA" sz="2400" dirty="0" err="1" smtClean="0"/>
              <a:t>و</a:t>
            </a:r>
            <a:r>
              <a:rPr lang="ar-SA" sz="2400" dirty="0" smtClean="0"/>
              <a:t> الأجهزة القائمة فيه </a:t>
            </a:r>
            <a:r>
              <a:rPr lang="ar-SA" sz="2400" dirty="0" err="1" smtClean="0"/>
              <a:t>و</a:t>
            </a:r>
            <a:r>
              <a:rPr lang="ar-SA" sz="2400" dirty="0" smtClean="0"/>
              <a:t> من بينها الحكومة</a:t>
            </a:r>
            <a:r>
              <a:rPr lang="en-US" sz="2400" dirty="0" smtClean="0"/>
              <a:t>.</a:t>
            </a:r>
            <a:br>
              <a:rPr lang="en-US" sz="2400" dirty="0" smtClean="0"/>
            </a:br>
            <a:r>
              <a:rPr lang="en-US" sz="2400" dirty="0" smtClean="0"/>
              <a:t>   </a:t>
            </a:r>
            <a:r>
              <a:rPr lang="ar-SA" sz="2400" dirty="0" smtClean="0"/>
              <a:t> </a:t>
            </a:r>
            <a:r>
              <a:rPr lang="ar-SA" sz="2400" u="sng" dirty="0" smtClean="0"/>
              <a:t>تلتقي أحد فروع علم الاجتماع </a:t>
            </a:r>
            <a:r>
              <a:rPr lang="ar-SA" sz="2400" u="sng" dirty="0" err="1" smtClean="0"/>
              <a:t>و</a:t>
            </a:r>
            <a:r>
              <a:rPr lang="ar-SA" sz="2400" u="sng" dirty="0" smtClean="0"/>
              <a:t> هو علم الاجتماع السياسي مع علم السياسة في الاهتمام بموضوعات واحدة </a:t>
            </a:r>
            <a:r>
              <a:rPr lang="ar-SA" sz="2400" u="sng" dirty="0" err="1" smtClean="0"/>
              <a:t>و</a:t>
            </a:r>
            <a:r>
              <a:rPr lang="ar-SA" sz="2400" u="sng" dirty="0" smtClean="0"/>
              <a:t> تماثل في أسلوب الدراسة</a:t>
            </a:r>
            <a:r>
              <a:rPr lang="ar-SA" sz="2400" dirty="0" smtClean="0"/>
              <a:t> ، </a:t>
            </a:r>
            <a:r>
              <a:rPr lang="ar-SA" sz="2400" dirty="0" err="1" smtClean="0"/>
              <a:t>و</a:t>
            </a:r>
            <a:r>
              <a:rPr lang="ar-SA" sz="2400" dirty="0" smtClean="0"/>
              <a:t> لقد ذكر لبست</a:t>
            </a:r>
            <a:r>
              <a:rPr lang="en-US" sz="2400" dirty="0" smtClean="0"/>
              <a:t> LIBSIT  </a:t>
            </a:r>
            <a:r>
              <a:rPr lang="ar-SA" sz="2400" dirty="0" smtClean="0"/>
              <a:t>أن "علم السياسة يعنى بالإدارة العامة </a:t>
            </a:r>
            <a:r>
              <a:rPr lang="ar-SA" sz="2400" dirty="0" err="1" smtClean="0"/>
              <a:t>و</a:t>
            </a:r>
            <a:r>
              <a:rPr lang="ar-SA" sz="2400" dirty="0" smtClean="0"/>
              <a:t> كيفية رفع كفاءة الأجهزة الحكومية" في حين يهتم علم الاجتماع "بالبيروقراطية</a:t>
            </a:r>
            <a:r>
              <a:rPr lang="en-US" sz="2400" dirty="0" smtClean="0"/>
              <a:t>" BUREAUCROCY </a:t>
            </a:r>
            <a:r>
              <a:rPr lang="ar-SA" sz="2400" dirty="0" smtClean="0"/>
              <a:t> والضغوط المتصلة </a:t>
            </a:r>
            <a:r>
              <a:rPr lang="ar-SA" sz="2400" dirty="0" err="1" smtClean="0"/>
              <a:t>بها</a:t>
            </a:r>
            <a:r>
              <a:rPr lang="ar-SA" sz="2400" dirty="0" smtClean="0"/>
              <a:t>.</a:t>
            </a:r>
            <a:r>
              <a:rPr lang="en-US" sz="2400" dirty="0" smtClean="0"/>
              <a:t/>
            </a:r>
            <a:br>
              <a:rPr lang="en-US" sz="2400" dirty="0" smtClean="0"/>
            </a:br>
            <a:r>
              <a:rPr lang="ar-SA" sz="2400" dirty="0" smtClean="0"/>
              <a:t>   </a:t>
            </a:r>
            <a:r>
              <a:rPr lang="ar-SA" sz="2400" u="sng" dirty="0" smtClean="0"/>
              <a:t>وقد حاول رجال الاجتماع خلال النصف الثاني من القرن العشرين أن يبرزوا الفوارق بين دراساتهم </a:t>
            </a:r>
            <a:r>
              <a:rPr lang="ar-SA" sz="2400" u="sng" dirty="0" err="1" smtClean="0"/>
              <a:t>و</a:t>
            </a:r>
            <a:r>
              <a:rPr lang="ar-SA" sz="2400" u="sng" dirty="0" smtClean="0"/>
              <a:t> الدراسات السياسية البحتة فازداد اهتمامهم بالبحوث الاجتماعية في مجال السلوك السياسي فبحثوا في السلوك الانتخابي </a:t>
            </a:r>
            <a:r>
              <a:rPr lang="ar-SA" sz="2400" u="sng" dirty="0" err="1" smtClean="0"/>
              <a:t>و</a:t>
            </a:r>
            <a:r>
              <a:rPr lang="ar-SA" sz="2400" u="sng" dirty="0" smtClean="0"/>
              <a:t> اتجاهات الرأي العام نحو الموضوعات السياسية المختلفة </a:t>
            </a:r>
            <a:r>
              <a:rPr lang="ar-SA" sz="2400" u="sng" dirty="0" err="1" smtClean="0"/>
              <a:t>و</a:t>
            </a:r>
            <a:r>
              <a:rPr lang="ar-SA" sz="2400" u="sng" dirty="0" smtClean="0"/>
              <a:t> عمليات اتخاذ القرارات في المجتمعات المحلية الصغيرة </a:t>
            </a:r>
            <a:r>
              <a:rPr lang="ar-SA" sz="2400" u="sng" dirty="0" err="1" smtClean="0"/>
              <a:t>و</a:t>
            </a:r>
            <a:r>
              <a:rPr lang="ar-SA" sz="2400" u="sng" dirty="0" smtClean="0"/>
              <a:t> غير ذلك من البحوث</a:t>
            </a:r>
            <a:endParaRPr lang="ar-SA" sz="2400" u="sng"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800" b="1" u="sng" dirty="0" smtClean="0">
                <a:solidFill>
                  <a:srgbClr val="00B0F0"/>
                </a:solidFill>
              </a:rPr>
              <a:t>سابعاً : علاقة علم الاجتماع بالإدارة</a:t>
            </a:r>
            <a:r>
              <a:rPr lang="ar-SA" sz="2800" dirty="0" smtClean="0"/>
              <a:t>		</a:t>
            </a:r>
            <a:r>
              <a:rPr lang="en-US" sz="2800" dirty="0" smtClean="0"/>
              <a:t/>
            </a:r>
            <a:br>
              <a:rPr lang="en-US" sz="2800" dirty="0" smtClean="0"/>
            </a:br>
            <a:r>
              <a:rPr lang="ar-SA" sz="2800" dirty="0" smtClean="0"/>
              <a:t>  </a:t>
            </a:r>
            <a:r>
              <a:rPr lang="ar-IQ" sz="2800" dirty="0" smtClean="0"/>
              <a:t>*</a:t>
            </a:r>
            <a:r>
              <a:rPr lang="ar-SA" sz="2800" dirty="0" smtClean="0"/>
              <a:t> يعتبر علم الإدارة من العلوم الاجتماعية التي استقلت حديثا عن علم الاقتصاد </a:t>
            </a:r>
            <a:r>
              <a:rPr lang="ar-IQ" sz="2800" dirty="0" smtClean="0"/>
              <a:t>.</a:t>
            </a:r>
            <a:br>
              <a:rPr lang="ar-IQ" sz="2800" dirty="0" smtClean="0"/>
            </a:br>
            <a:r>
              <a:rPr lang="ar-SA" sz="2800" dirty="0" smtClean="0"/>
              <a:t> و لقد ارتبط علم الإدارة كغيره من العلوم الاجتماعية ذات الحداثة النسبية مقارنة بالعلوم الاجتماعية الكلاسيكية أو التقليدية بعلم الاجتماع نظرا للاهتمامات المتزايدة لعلماء هذا العلم المتخصصين منه </a:t>
            </a:r>
            <a:r>
              <a:rPr lang="ar-SA" sz="2800" dirty="0" err="1" smtClean="0"/>
              <a:t>و</a:t>
            </a:r>
            <a:r>
              <a:rPr lang="ar-SA" sz="2800" dirty="0" smtClean="0"/>
              <a:t> لا </a:t>
            </a:r>
            <a:r>
              <a:rPr lang="ar-SA" sz="2800" dirty="0" err="1" smtClean="0"/>
              <a:t>سيما</a:t>
            </a:r>
            <a:r>
              <a:rPr lang="ar-SA" sz="2800" dirty="0" smtClean="0"/>
              <a:t> في السنوات الأخيرة أصبحت مجالاته </a:t>
            </a:r>
            <a:r>
              <a:rPr lang="ar-SA" sz="2800" dirty="0" err="1" smtClean="0"/>
              <a:t>و</a:t>
            </a:r>
            <a:r>
              <a:rPr lang="ar-SA" sz="2800" dirty="0" smtClean="0"/>
              <a:t> ميادينه تتداخل على الكثير من العلوم أو فروع العلوم الاجتماعية ذاتها</a:t>
            </a:r>
            <a:r>
              <a:rPr lang="en-US" sz="2800" dirty="0" smtClean="0"/>
              <a:t>.</a:t>
            </a:r>
            <a:br>
              <a:rPr lang="en-US" sz="2800" dirty="0" smtClean="0"/>
            </a:br>
            <a:r>
              <a:rPr lang="ar-SA" sz="2800" dirty="0" smtClean="0"/>
              <a:t>    </a:t>
            </a:r>
            <a:r>
              <a:rPr lang="ar-IQ" sz="2800" dirty="0" smtClean="0"/>
              <a:t>*</a:t>
            </a:r>
            <a:r>
              <a:rPr lang="ar-SA" sz="2800" dirty="0" smtClean="0"/>
              <a:t> لقد جاءت اهتمامات علماء الاجتماع لتدرس جميع المؤسسات </a:t>
            </a:r>
            <a:r>
              <a:rPr lang="ar-SA" sz="2800" dirty="0" err="1" smtClean="0"/>
              <a:t>و</a:t>
            </a:r>
            <a:r>
              <a:rPr lang="ar-SA" sz="2800" dirty="0" smtClean="0"/>
              <a:t> التنظيمات الاجتماعية كاملة </a:t>
            </a:r>
            <a:r>
              <a:rPr lang="ar-SA" sz="2800" u="sng" dirty="0" err="1" smtClean="0"/>
              <a:t>و</a:t>
            </a:r>
            <a:r>
              <a:rPr lang="ar-SA" sz="2800" u="sng" dirty="0" smtClean="0"/>
              <a:t> إن علم الاجتماع يدرس الأفراد </a:t>
            </a:r>
            <a:r>
              <a:rPr lang="ar-SA" sz="2800" u="sng" dirty="0" err="1" smtClean="0"/>
              <a:t>و</a:t>
            </a:r>
            <a:r>
              <a:rPr lang="ar-SA" sz="2800" u="sng" dirty="0" smtClean="0"/>
              <a:t> الجماعات ليس فقط بأنهم أفراد مجردين </a:t>
            </a:r>
            <a:r>
              <a:rPr lang="ar-SA" sz="2800" u="sng" dirty="0" err="1" smtClean="0"/>
              <a:t>و</a:t>
            </a:r>
            <a:r>
              <a:rPr lang="ar-SA" sz="2800" u="sng" dirty="0" smtClean="0"/>
              <a:t> لكن أيضا عن طريق وجودهم كأعضاء داخل التنظيمات </a:t>
            </a:r>
            <a:r>
              <a:rPr lang="ar-SA" sz="2800" u="sng" dirty="0" err="1" smtClean="0"/>
              <a:t>و</a:t>
            </a:r>
            <a:r>
              <a:rPr lang="ar-SA" sz="2800" u="sng" dirty="0" smtClean="0"/>
              <a:t> مؤسسات اجتماعية مميزة </a:t>
            </a:r>
            <a:r>
              <a:rPr lang="ar-SA" sz="2800" u="sng" dirty="0" err="1" smtClean="0"/>
              <a:t>و</a:t>
            </a:r>
            <a:r>
              <a:rPr lang="ar-SA" sz="2800" u="sng" dirty="0" smtClean="0"/>
              <a:t> يعتمد علم الاجتماع التنظيم أحد المجالات المهمة لعلم الاجتماع </a:t>
            </a:r>
            <a:r>
              <a:rPr lang="ar-SA" sz="2800" u="sng" dirty="0" err="1" smtClean="0"/>
              <a:t>و</a:t>
            </a:r>
            <a:r>
              <a:rPr lang="ar-SA" sz="2800" u="sng" dirty="0" smtClean="0"/>
              <a:t> التي تهتم بدراسة طبيعة الإدارة داخل تنظيمات الاجتماعية المختلفة </a:t>
            </a:r>
            <a:r>
              <a:rPr lang="ar-SA" sz="2800" dirty="0" err="1" smtClean="0"/>
              <a:t>و</a:t>
            </a:r>
            <a:r>
              <a:rPr lang="ar-SA" sz="2800" dirty="0" smtClean="0"/>
              <a:t> التي يقوم بدراستها علماء الاجتماع بدءا من الشركات العالمية </a:t>
            </a:r>
            <a:r>
              <a:rPr lang="ar-SA" sz="2800" dirty="0" err="1" smtClean="0"/>
              <a:t>و</a:t>
            </a:r>
            <a:r>
              <a:rPr lang="ar-SA" sz="2800" dirty="0" smtClean="0"/>
              <a:t> الشركات العملاقة حتى دراسة جماعة أو تنظيمات عصابات الأحداث </a:t>
            </a:r>
            <a:r>
              <a:rPr lang="en-US" sz="2800" dirty="0" smtClean="0"/>
              <a:t>.</a:t>
            </a:r>
            <a:br>
              <a:rPr lang="en-US" sz="2800" dirty="0" smtClean="0"/>
            </a:br>
            <a:endParaRPr lang="ar-SA" sz="2800"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800" b="1" u="sng" dirty="0" smtClean="0">
                <a:solidFill>
                  <a:srgbClr val="FF0000"/>
                </a:solidFill>
              </a:rPr>
              <a:t>تاسعاً :  علاقة علم الاجتماع بالقانون</a:t>
            </a:r>
            <a:r>
              <a:rPr lang="en-US" sz="2800" dirty="0" smtClean="0"/>
              <a:t/>
            </a:r>
            <a:br>
              <a:rPr lang="en-US" sz="2800" dirty="0" smtClean="0"/>
            </a:br>
            <a:r>
              <a:rPr lang="ar-SA" sz="2800" dirty="0" smtClean="0"/>
              <a:t>هو مجموعة قواعد قانونية تنظم </a:t>
            </a:r>
            <a:r>
              <a:rPr lang="ar-SA" sz="2800" dirty="0" err="1" smtClean="0"/>
              <a:t>سلوكات</a:t>
            </a:r>
            <a:r>
              <a:rPr lang="ar-SA" sz="2800" dirty="0" smtClean="0"/>
              <a:t> أفراد المجتمع ،  </a:t>
            </a:r>
            <a:r>
              <a:rPr lang="ar-SA" sz="2800" dirty="0" err="1" smtClean="0"/>
              <a:t>اذ</a:t>
            </a:r>
            <a:r>
              <a:rPr lang="ar-SA" sz="2800" dirty="0" smtClean="0"/>
              <a:t> أن هذه القواعد منها ما هو رئيسي ومنها ما هو تكميلي</a:t>
            </a:r>
            <a:r>
              <a:rPr lang="en-US" sz="2800" dirty="0" smtClean="0"/>
              <a:t> </a:t>
            </a:r>
            <a:r>
              <a:rPr lang="ar-SA" sz="2800" dirty="0" smtClean="0"/>
              <a:t>. و تبرز العلاقة بين العلمين في </a:t>
            </a:r>
            <a:r>
              <a:rPr lang="ar-IQ" sz="2800" dirty="0" smtClean="0"/>
              <a:t>ما يأتي: </a:t>
            </a:r>
            <a:r>
              <a:rPr lang="en-US" sz="2800" dirty="0" smtClean="0"/>
              <a:t> </a:t>
            </a:r>
            <a:br>
              <a:rPr lang="en-US" sz="2800" dirty="0" smtClean="0"/>
            </a:br>
            <a:r>
              <a:rPr lang="ar-IQ" sz="2800" dirty="0" smtClean="0"/>
              <a:t>1) </a:t>
            </a:r>
            <a:r>
              <a:rPr lang="ar-SA" sz="2800" dirty="0" smtClean="0"/>
              <a:t>هما علمان اجتماعيان يهتمان بدراسة الفرد </a:t>
            </a:r>
            <a:r>
              <a:rPr lang="ar-SA" sz="2800" dirty="0" err="1" smtClean="0"/>
              <a:t>و</a:t>
            </a:r>
            <a:r>
              <a:rPr lang="ar-SA" sz="2800" dirty="0" smtClean="0"/>
              <a:t> </a:t>
            </a:r>
            <a:r>
              <a:rPr lang="ar-IQ" sz="2800" dirty="0" smtClean="0"/>
              <a:t>المجتمع </a:t>
            </a:r>
            <a:r>
              <a:rPr lang="en-US" sz="2800" dirty="0" smtClean="0"/>
              <a:t>.</a:t>
            </a:r>
            <a:br>
              <a:rPr lang="en-US" sz="2800" dirty="0" smtClean="0"/>
            </a:br>
            <a:r>
              <a:rPr lang="en-US" sz="2800" dirty="0" smtClean="0"/>
              <a:t> </a:t>
            </a:r>
            <a:r>
              <a:rPr lang="ar-IQ" sz="2800" dirty="0" smtClean="0"/>
              <a:t>2) </a:t>
            </a:r>
            <a:r>
              <a:rPr lang="ar-SA" sz="2800" dirty="0" smtClean="0"/>
              <a:t>رغم أنهما يهتمان بدراسة الإنسان في الوسط الاجتماعي إلا أن علم الاجتماع أشمل من علم القانون </a:t>
            </a:r>
            <a:r>
              <a:rPr lang="ar-SA" sz="2800" dirty="0" err="1" smtClean="0"/>
              <a:t>و</a:t>
            </a:r>
            <a:r>
              <a:rPr lang="ar-SA" sz="2800" dirty="0" smtClean="0"/>
              <a:t> الذي يعد في نظر بعض </a:t>
            </a:r>
            <a:r>
              <a:rPr lang="ar-SA" sz="2800" dirty="0" err="1" smtClean="0"/>
              <a:t>السوسيولوجيين</a:t>
            </a:r>
            <a:r>
              <a:rPr lang="ar-SA" sz="2800" dirty="0" smtClean="0"/>
              <a:t> فرعا ثانويا من فروع علم الاجتماع </a:t>
            </a:r>
            <a:r>
              <a:rPr lang="en-US" sz="2800" dirty="0" smtClean="0"/>
              <a:t>.</a:t>
            </a:r>
            <a:br>
              <a:rPr lang="en-US" sz="2800" dirty="0" smtClean="0"/>
            </a:br>
            <a:r>
              <a:rPr lang="ar-IQ" sz="2800" dirty="0" smtClean="0"/>
              <a:t>3) </a:t>
            </a:r>
            <a:r>
              <a:rPr lang="ar-SA" sz="2800" dirty="0" smtClean="0"/>
              <a:t>يعتمدان على دراسة الظاهرة الاجتماعية في وسطها الاجتماعي كما أنهما يلتزمان باستخدام المنهج العلمي الحديث في تتبع الظواهر القانونية الاجتماعية وتحليلها</a:t>
            </a:r>
            <a:r>
              <a:rPr lang="en-US" sz="2800" dirty="0" smtClean="0"/>
              <a:t>.</a:t>
            </a:r>
            <a:br>
              <a:rPr lang="en-US" sz="2800" dirty="0" smtClean="0"/>
            </a:br>
            <a:r>
              <a:rPr lang="en-US" sz="2800" dirty="0" smtClean="0"/>
              <a:t> </a:t>
            </a:r>
            <a:r>
              <a:rPr lang="ar-IQ" sz="2800" dirty="0" smtClean="0"/>
              <a:t>4) </a:t>
            </a:r>
            <a:r>
              <a:rPr lang="ar-SA" sz="2800" dirty="0" smtClean="0"/>
              <a:t>إن كلا العلمين يلتقيان في فرع مشترك يسمى علم الاجتماع القانوني </a:t>
            </a:r>
            <a:r>
              <a:rPr lang="ar-SA" sz="2800" dirty="0" err="1" smtClean="0"/>
              <a:t>و</a:t>
            </a:r>
            <a:r>
              <a:rPr lang="ar-SA" sz="2800" dirty="0" smtClean="0"/>
              <a:t> عند بعضهم علم اجتماع الحقوق </a:t>
            </a:r>
            <a:r>
              <a:rPr lang="ar-SA" sz="2800" dirty="0" err="1" smtClean="0"/>
              <a:t>و</a:t>
            </a:r>
            <a:r>
              <a:rPr lang="ar-SA" sz="2800" dirty="0" smtClean="0"/>
              <a:t> لكن الأول أدق</a:t>
            </a:r>
            <a:r>
              <a:rPr lang="en-US" sz="2800" dirty="0" smtClean="0"/>
              <a:t>.</a:t>
            </a:r>
            <a:br>
              <a:rPr lang="en-US" sz="2800" dirty="0" smtClean="0"/>
            </a:br>
            <a:r>
              <a:rPr lang="ar-SA" sz="2800" u="sng" dirty="0" smtClean="0"/>
              <a:t>أصبحت الدراسات </a:t>
            </a:r>
            <a:r>
              <a:rPr lang="ar-SA" sz="2800" u="sng" dirty="0" err="1" smtClean="0"/>
              <a:t>السوسيوقانونية</a:t>
            </a:r>
            <a:r>
              <a:rPr lang="ar-SA" sz="2800" u="sng" dirty="0" smtClean="0"/>
              <a:t> ملحة جدا </a:t>
            </a:r>
            <a:r>
              <a:rPr lang="ar-IQ" sz="2800" u="sng" dirty="0" smtClean="0"/>
              <a:t>. </a:t>
            </a:r>
            <a:r>
              <a:rPr lang="ar-SA" sz="2800" u="sng" dirty="0" smtClean="0"/>
              <a:t>نظرا لتعقد الظواهر الاجتماعية </a:t>
            </a:r>
            <a:r>
              <a:rPr lang="ar-SA" sz="2800" u="sng" dirty="0" err="1" smtClean="0"/>
              <a:t>و</a:t>
            </a:r>
            <a:r>
              <a:rPr lang="ar-SA" sz="2800" u="sng" dirty="0" smtClean="0"/>
              <a:t> بروز ظواهر حديثة مثل جرائم الإرهاب وجرائم </a:t>
            </a:r>
            <a:r>
              <a:rPr lang="ar-SA" sz="2800" u="sng" dirty="0" err="1" smtClean="0"/>
              <a:t>الأنترنيت</a:t>
            </a:r>
            <a:r>
              <a:rPr lang="ar-SA" sz="2800" u="sng" dirty="0" smtClean="0"/>
              <a:t> وجرائم التجسس وجرائم البيئة </a:t>
            </a:r>
            <a:r>
              <a:rPr lang="en-US" sz="2800" u="sng" dirty="0" smtClean="0"/>
              <a:t>.</a:t>
            </a:r>
            <a:r>
              <a:rPr lang="en-US" sz="2800" b="1" u="sng" dirty="0" smtClean="0"/>
              <a:t> </a:t>
            </a:r>
            <a:endParaRPr lang="ar-SA" sz="2800" u="sng" dirty="0"/>
          </a:p>
        </p:txBody>
      </p:sp>
    </p:spTree>
  </p:cSld>
  <p:clrMapOvr>
    <a:masterClrMapping/>
  </p:clrMapOvr>
  <p:transition spd="slow">
    <p:split orient="vert" dir="in"/>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Words>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 خامساً : علاقة علم الاجتماع بعلم الاقتصاد     يهتم علم الاقتصاد بصفة عامة بدراسة إنتاج السلع والخدمات وتوزيعها.      يلتقي علم الاقتصاد و علم الاجتماع في أكثر من موضوع  ، فالثروة التي هي بؤرة علم الاقتصاد لا توجد إلا في المجتمع و لا تنتج إلا عن طريق الأيدي العاملة و لا تتناول إلا بين أفراد تربطهم نظم و أوضاع اجتماعية ، كما يهتم علماء الاجتماع بدراسة العلاقات الاقتصادية بين العمال و أصحاب الأعمال أي بين العمل و رأس المال ، الذي أصبح قوة جمعية لأنه ثمرة الجهد الذي يبذله أفراد المجتمع منذ القدم ، و من هنا نشأت النظريات الاشتراكية التي مهدت لقيام نظم سياسية و اجتماعية و تستند إلى أسس اقتصادية. </vt:lpstr>
      <vt:lpstr>سادساً: علاقة علم الاجتماع بعلم السياسة      يتكون علم السياسة من فرعين رئيسيين الأول يبحث في النظريات السياسية و الثاني يدرس الإدارة ، و لا يتطرق أي من الفرعين إلى دراسة السلوك السياسي، و تهتم النظريات السياسية بدراسة الأفكار المتعلقة بالحكومات منذ "أفلاطون" و "ميكيافيللي" و من "روسو "إلى "ماركس"، أما الفرع الخاص بالإدارة المحلية فيعنى بصفة عامة بوصف البناء الحكومي و وظائف الأجهزة المختلفة المكونة له و هكذا يقتصر علم السياسة جهوده على دراسة السلطة مجسدة في الأجهزة الرسمية و دراسة العمليات التي تحدث داخل نطاق الجهاز فيما بينها، بينما يهتم علم الاجتماع بدراسة كافة جوانب االمجتمع والعلاقات المتبادلة بين مختلف الهيئات و الأجهزة القائمة فيه و من بينها الحكومة.     تلتقي أحد فروع علم الاجتماع و هو علم الاجتماع السياسي مع علم السياسة في الاهتمام بموضوعات واحدة و تماثل في أسلوب الدراسة ، و لقد ذكر لبست LIBSIT  أن "علم السياسة يعنى بالإدارة العامة و كيفية رفع كفاءة الأجهزة الحكومية" في حين يهتم علم الاجتماع "بالبيروقراطية" BUREAUCROCY  والضغوط المتصلة بها.    وقد حاول رجال الاجتماع خلال النصف الثاني من القرن العشرين أن يبرزوا الفوارق بين دراساتهم و الدراسات السياسية البحتة فازداد اهتمامهم بالبحوث الاجتماعية في مجال السلوك السياسي فبحثوا في السلوك الانتخابي و اتجاهات الرأي العام نحو الموضوعات السياسية المختلفة و عمليات اتخاذ القرارات في المجتمعات المحلية الصغيرة و غير ذلك من البحوث</vt:lpstr>
      <vt:lpstr>سابعاً : علاقة علم الاجتماع بالإدارة     * يعتبر علم الإدارة من العلوم الاجتماعية التي استقلت حديثا عن علم الاقتصاد .  و لقد ارتبط علم الإدارة كغيره من العلوم الاجتماعية ذات الحداثة النسبية مقارنة بالعلوم الاجتماعية الكلاسيكية أو التقليدية بعلم الاجتماع نظرا للاهتمامات المتزايدة لعلماء هذا العلم المتخصصين منه و لا سيما في السنوات الأخيرة أصبحت مجالاته و ميادينه تتداخل على الكثير من العلوم أو فروع العلوم الاجتماعية ذاتها.     * لقد جاءت اهتمامات علماء الاجتماع لتدرس جميع المؤسسات و التنظيمات الاجتماعية كاملة و إن علم الاجتماع يدرس الأفراد و الجماعات ليس فقط بأنهم أفراد مجردين و لكن أيضا عن طريق وجودهم كأعضاء داخل التنظيمات و مؤسسات اجتماعية مميزة و يعتمد علم الاجتماع التنظيم أحد المجالات المهمة لعلم الاجتماع و التي تهتم بدراسة طبيعة الإدارة داخل تنظيمات الاجتماعية المختلفة و التي يقوم بدراستها علماء الاجتماع بدءا من الشركات العالمية و الشركات العملاقة حتى دراسة جماعة أو تنظيمات عصابات الأحداث . </vt:lpstr>
      <vt:lpstr>تاسعاً :  علاقة علم الاجتماع بالقانون هو مجموعة قواعد قانونية تنظم سلوكات أفراد المجتمع ،  اذ أن هذه القواعد منها ما هو رئيسي ومنها ما هو تكميلي . و تبرز العلاقة بين العلمين في ما يأتي:   1) هما علمان اجتماعيان يهتمان بدراسة الفرد و المجتمع .  2) رغم أنهما يهتمان بدراسة الإنسان في الوسط الاجتماعي إلا أن علم الاجتماع أشمل من علم القانون و الذي يعد في نظر بعض السوسيولوجيين فرعا ثانويا من فروع علم الاجتماع . 3) يعتمدان على دراسة الظاهرة الاجتماعية في وسطها الاجتماعي كما أنهما يلتزمان باستخدام المنهج العلمي الحديث في تتبع الظواهر القانونية الاجتماعية وتحليلها.  4) إن كلا العلمين يلتقيان في فرع مشترك يسمى علم الاجتماع القانوني و عند بعضهم علم اجتماع الحقوق و لكن الأول أدق. أصبحت الدراسات السوسيوقانونية ملحة جدا . نظرا لتعقد الظواهر الاجتماعية و بروز ظواهر حديثة مثل جرائم الإرهاب وجرائم الأنترنيت وجرائم التجسس وجرائم البيئة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خامساً : علاقة علم الاجتماع بعلم الاقتصاد     يهتم علم الاقتصاد بصفة عامة بدراسة إنتاج السلع والخدمات وتوزيعها.      يلتقي علم الاقتصاد و علم الاجتماع في أكثر من موضوع  ، فالثروة التي هي بؤرة علم الاقتصاد لا توجد إلا في المجتمع و لا تنتج إلا عن طريق الأيدي العاملة و لا تتناول إلا بين أفراد تربطهم نظم و أوضاع اجتماعية ، كما يهتم علماء الاجتماع بدراسة العلاقات الاقتصادية بين العمال و أصحاب الأعمال أي بين العمل و رأس المال ، الذي أصبح قوة جمعية لأنه ثمرة الجهد الذي يبذله أفراد المجتمع منذ القدم ، و من هنا نشأت النظريات الاشتراكية التي مهدت لقيام نظم سياسية و اجتماعية و تستند إلى أسس اقتصادية. </dc:title>
  <dc:creator>HP</dc:creator>
  <cp:lastModifiedBy>DR.Ahmed Saker 2O14</cp:lastModifiedBy>
  <cp:revision>1</cp:revision>
  <dcterms:created xsi:type="dcterms:W3CDTF">2018-12-10T17:48:40Z</dcterms:created>
  <dcterms:modified xsi:type="dcterms:W3CDTF">2018-12-10T18:32:03Z</dcterms:modified>
</cp:coreProperties>
</file>